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2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20853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sz="4800" dirty="0" smtClean="0"/>
              <a:t>Way Forward on flexible channel bandwidth consideration for NR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30332"/>
            <a:ext cx="9144000" cy="1532586"/>
          </a:xfrm>
        </p:spPr>
        <p:txBody>
          <a:bodyPr anchor="ctr">
            <a:normAutofit/>
          </a:bodyPr>
          <a:lstStyle/>
          <a:p>
            <a:r>
              <a:rPr lang="en-US" dirty="0" smtClean="0"/>
              <a:t>Agenda Item: 3.2.1</a:t>
            </a:r>
          </a:p>
          <a:p>
            <a:r>
              <a:rPr lang="en-US" dirty="0" smtClean="0"/>
              <a:t>Document for: Approval</a:t>
            </a:r>
          </a:p>
          <a:p>
            <a:r>
              <a:rPr lang="en-US" dirty="0" smtClean="0"/>
              <a:t>Source: MediaTek Inc.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78794" y="342900"/>
            <a:ext cx="10393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NR AH </a:t>
            </a:r>
            <a:r>
              <a:rPr lang="en-US" altLang="sv-SE" sz="2000" b="1" dirty="0" smtClean="0">
                <a:cs typeface="Arial" panose="020B0604020202020204" pitchFamily="34" charset="0"/>
              </a:rPr>
              <a:t>Meetin</a:t>
            </a:r>
            <a:r>
              <a:rPr lang="en-US" altLang="sv-SE" sz="2000" b="1" dirty="0">
                <a:cs typeface="Arial" panose="020B0604020202020204" pitchFamily="34" charset="0"/>
              </a:rPr>
              <a:t>g</a:t>
            </a:r>
            <a:r>
              <a:rPr lang="en-US" altLang="sv-SE" sz="2400" b="1" dirty="0">
                <a:cs typeface="Arial" panose="020B0604020202020204" pitchFamily="34" charset="0"/>
              </a:rPr>
              <a:t>	</a:t>
            </a:r>
            <a:r>
              <a:rPr lang="en-US" altLang="sv-SE" sz="2400" b="1" dirty="0" smtClean="0">
                <a:cs typeface="Arial" panose="020B0604020202020204" pitchFamily="34" charset="0"/>
              </a:rPr>
              <a:t>	                            </a:t>
            </a:r>
            <a:r>
              <a:rPr lang="en-US" altLang="sv-SE" sz="2000" b="1" dirty="0">
                <a:cs typeface="Arial" panose="020B0604020202020204" pitchFamily="34" charset="0"/>
              </a:rPr>
              <a:t> </a:t>
            </a:r>
            <a:r>
              <a:rPr lang="en-US" altLang="sv-SE" sz="2000" b="1" dirty="0" smtClean="0">
                <a:cs typeface="Arial" panose="020B0604020202020204" pitchFamily="34" charset="0"/>
              </a:rPr>
              <a:t>                         </a:t>
            </a:r>
            <a:r>
              <a:rPr lang="en-US" altLang="sv-SE" sz="2000" b="1" dirty="0" smtClean="0">
                <a:cs typeface="Arial" panose="020B0604020202020204" pitchFamily="34" charset="0"/>
              </a:rPr>
              <a:t>R4-1700301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 smtClean="0">
                <a:cs typeface="Arial" panose="020B0604020202020204" pitchFamily="34" charset="0"/>
              </a:rPr>
              <a:t>Spokane, WA, 17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</a:t>
            </a:r>
            <a:r>
              <a:rPr lang="en-US" altLang="sv-SE" sz="2000" b="1" dirty="0">
                <a:cs typeface="Arial" panose="020B0604020202020204" pitchFamily="34" charset="0"/>
              </a:rPr>
              <a:t>– </a:t>
            </a:r>
            <a:r>
              <a:rPr lang="en-US" altLang="sv-SE" sz="2000" b="1" dirty="0" smtClean="0">
                <a:cs typeface="Arial" panose="020B0604020202020204" pitchFamily="34" charset="0"/>
              </a:rPr>
              <a:t>19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January,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consideration of the spectrum utilization inefficiency due to finite carrier bandwidth set in LTE, the concept of flexible channel bandwidth had been explored in a Rel-14 study item [1], where the flexible bandwidth only applies to the BS side, but not to the UE side.</a:t>
            </a:r>
          </a:p>
          <a:p>
            <a:r>
              <a:rPr lang="en-US" sz="2400" dirty="0" smtClean="0"/>
              <a:t>With the same motivation for gaining better spectrum utilization efficiency, R4-1700214 [2] proposed to further explore the flexible channel bandwidth concept to both BS and UE in NR. </a:t>
            </a:r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Key aspects for NR flexible channel bandwidth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r>
              <a:rPr lang="en-US" sz="2400" dirty="0"/>
              <a:t>S</a:t>
            </a:r>
            <a:r>
              <a:rPr lang="en-US" sz="2400" dirty="0" smtClean="0"/>
              <a:t>upport flexible channel bandwidth with bandwidth resolution down to a single PRB in both DL and UL.</a:t>
            </a:r>
          </a:p>
          <a:p>
            <a:r>
              <a:rPr lang="en-US" sz="2400" dirty="0" smtClean="0"/>
              <a:t>From network operation and scheduling perspective, UE needs to report its maximum total bandwidth handling capability.</a:t>
            </a:r>
          </a:p>
          <a:p>
            <a:pPr lvl="1"/>
            <a:r>
              <a:rPr lang="en-US" sz="2000" dirty="0" smtClean="0"/>
              <a:t>UE might also have to report some information about its RF configuration (e.g. number of RBs supported with different RF chains)</a:t>
            </a:r>
          </a:p>
          <a:p>
            <a:r>
              <a:rPr lang="en-US" sz="2400" dirty="0" smtClean="0"/>
              <a:t>UE RF specifications would only be defined on a finite set of channel bandwidth.</a:t>
            </a:r>
          </a:p>
          <a:p>
            <a:pPr lvl="1"/>
            <a:r>
              <a:rPr lang="en-US" sz="2000" dirty="0" smtClean="0"/>
              <a:t>Most RF specifications are either bandwidth independent or linearly scaled with bandwidth.</a:t>
            </a:r>
          </a:p>
          <a:p>
            <a:r>
              <a:rPr lang="en-US" sz="2400" dirty="0" smtClean="0"/>
              <a:t>Allow extension of maximum channel bandwidth in future releases.</a:t>
            </a:r>
          </a:p>
        </p:txBody>
      </p:sp>
    </p:spTree>
    <p:extLst>
      <p:ext uri="{BB962C8B-B14F-4D97-AF65-F5344CB8AC3E}">
        <p14:creationId xmlns:p14="http://schemas.microsoft.com/office/powerpoint/2010/main" val="4247583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Questions and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71475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Shall UE maximum bandwidth handling capability be decoupled from the finite bandwidth set for RF specifications?</a:t>
            </a:r>
          </a:p>
          <a:p>
            <a:pPr lvl="1"/>
            <a:r>
              <a:rPr lang="en-US" sz="2000" dirty="0" smtClean="0"/>
              <a:t>Can consider to have more granularity than the bandwidth set for RF specifications, but signaling complexity also needs to be considered.</a:t>
            </a:r>
          </a:p>
          <a:p>
            <a:r>
              <a:rPr lang="en-US" sz="2400" dirty="0" smtClean="0"/>
              <a:t>Can the RF specifications be scalable with carrier bandwidth?</a:t>
            </a:r>
          </a:p>
          <a:p>
            <a:r>
              <a:rPr lang="en-US" sz="2400" dirty="0" smtClean="0"/>
              <a:t>Can a UE with narrower channel bandwidth capability receive a wider channel from BS?</a:t>
            </a:r>
          </a:p>
          <a:p>
            <a:r>
              <a:rPr lang="en-US" sz="2400" dirty="0" smtClean="0"/>
              <a:t>Would the channel bandwidth with finer granularity increase the specifications workload and testing burden?</a:t>
            </a:r>
          </a:p>
          <a:p>
            <a:r>
              <a:rPr lang="en-US" sz="2400" dirty="0" smtClean="0"/>
              <a:t>How guard band would be defined with flexible channel bandwidth?</a:t>
            </a:r>
          </a:p>
          <a:p>
            <a:r>
              <a:rPr lang="en-US" sz="2400" dirty="0" smtClean="0"/>
              <a:t>What is the impact to the requirements if multiple RF chains are used to support a certain contiguous bandwidth?</a:t>
            </a:r>
          </a:p>
          <a:p>
            <a:r>
              <a:rPr lang="en-US" sz="2400" dirty="0" smtClean="0"/>
              <a:t>Channel bandwidth may not be defined independently without the consideration of sub-carrier spacing and FFT size. </a:t>
            </a:r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635677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Companies to study and assess the “pros” and “cons” in supporting flexible channel bandwidth for NR</a:t>
            </a:r>
            <a:r>
              <a:rPr lang="en-US" sz="2400" dirty="0"/>
              <a:t> </a:t>
            </a:r>
            <a:r>
              <a:rPr lang="en-US" sz="2400" dirty="0" smtClean="0"/>
              <a:t>under the following two operation scenarios</a:t>
            </a:r>
          </a:p>
          <a:p>
            <a:pPr marL="457200" lvl="1" indent="0">
              <a:buNone/>
            </a:pPr>
            <a:r>
              <a:rPr lang="en-US" sz="2000" dirty="0"/>
              <a:t>1)	Maximum bandwidth of UE = X MHz, and base station operated RB utilization = X + Y </a:t>
            </a:r>
            <a:r>
              <a:rPr lang="en-US" sz="2000" dirty="0" smtClean="0"/>
              <a:t>MHz</a:t>
            </a:r>
            <a:r>
              <a:rPr lang="en-US" sz="2000" dirty="0"/>
              <a:t>, where Y &gt;= </a:t>
            </a:r>
            <a:r>
              <a:rPr lang="en-US" sz="2000" dirty="0" smtClean="0"/>
              <a:t>0 (in granularity of 1 or more RBs).</a:t>
            </a:r>
            <a:endParaRPr lang="en-US" sz="2000" dirty="0"/>
          </a:p>
          <a:p>
            <a:pPr marL="914400" lvl="1" indent="-457200">
              <a:buAutoNum type="arabicParenR" startAt="2"/>
            </a:pPr>
            <a:r>
              <a:rPr lang="en-US" sz="2000" dirty="0" smtClean="0"/>
              <a:t>Maximum </a:t>
            </a:r>
            <a:r>
              <a:rPr lang="en-US" sz="2000" dirty="0"/>
              <a:t>bandwidth of UE = X MHz, and </a:t>
            </a:r>
            <a:r>
              <a:rPr lang="en-US" sz="2000" dirty="0" smtClean="0"/>
              <a:t>base station </a:t>
            </a:r>
            <a:r>
              <a:rPr lang="en-US" sz="2000" dirty="0"/>
              <a:t>operates RB utilization = X – Z MHz, where Z could be of granularity of 1 </a:t>
            </a:r>
            <a:r>
              <a:rPr lang="en-US" sz="2000" dirty="0" smtClean="0"/>
              <a:t>or more RBs.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    </a:t>
            </a:r>
            <a:r>
              <a:rPr lang="en-US" sz="2400" dirty="0" smtClean="0"/>
              <a:t>based on</a:t>
            </a:r>
            <a:r>
              <a:rPr lang="en-US" sz="2600" dirty="0"/>
              <a:t> </a:t>
            </a:r>
            <a:r>
              <a:rPr lang="en-US" sz="2400" dirty="0" smtClean="0"/>
              <a:t>the following aspects</a:t>
            </a:r>
          </a:p>
          <a:p>
            <a:pPr lvl="1"/>
            <a:r>
              <a:rPr lang="en-US" sz="2000" dirty="0" smtClean="0"/>
              <a:t>Spectrum utilization efficiency</a:t>
            </a:r>
          </a:p>
          <a:p>
            <a:pPr lvl="1"/>
            <a:r>
              <a:rPr lang="en-US" sz="2000" dirty="0" smtClean="0"/>
              <a:t>Implementation complexity in both RF and digital baseband sides</a:t>
            </a:r>
          </a:p>
          <a:p>
            <a:pPr lvl="1"/>
            <a:r>
              <a:rPr lang="en-US" sz="2000" dirty="0" smtClean="0"/>
              <a:t>Signaling complexity</a:t>
            </a:r>
          </a:p>
          <a:p>
            <a:pPr lvl="1"/>
            <a:r>
              <a:rPr lang="en-US" sz="2000" dirty="0" smtClean="0"/>
              <a:t>Specifications workload and testing burden</a:t>
            </a:r>
          </a:p>
          <a:p>
            <a:r>
              <a:rPr lang="en-US" sz="2400" dirty="0" smtClean="0"/>
              <a:t>To consider only contiguous spectrum for single carrier flexible bandwidth.</a:t>
            </a:r>
          </a:p>
        </p:txBody>
      </p:sp>
    </p:spTree>
    <p:extLst>
      <p:ext uri="{BB962C8B-B14F-4D97-AF65-F5344CB8AC3E}">
        <p14:creationId xmlns:p14="http://schemas.microsoft.com/office/powerpoint/2010/main" val="2963036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Companies to study what other aspects need to be considered in order to support flexible channel bandwidth, such as</a:t>
            </a:r>
            <a:endParaRPr lang="en-US" sz="2000" dirty="0" smtClean="0"/>
          </a:p>
          <a:p>
            <a:pPr lvl="1"/>
            <a:r>
              <a:rPr lang="en-US" sz="2000" dirty="0" smtClean="0"/>
              <a:t>How to define UE maximum channel bandwidth capability?</a:t>
            </a:r>
          </a:p>
          <a:p>
            <a:pPr lvl="1"/>
            <a:r>
              <a:rPr lang="en-US" sz="2000" dirty="0" smtClean="0"/>
              <a:t>How to define guard band for flexible channel bandwidth?</a:t>
            </a:r>
          </a:p>
          <a:p>
            <a:r>
              <a:rPr lang="en-US" sz="2400" dirty="0"/>
              <a:t>Companies are encouraged to study the UE maximum bandwidth which can be supported for both sub-6GHz and above 6 GHz based on the following considerations,</a:t>
            </a:r>
          </a:p>
          <a:p>
            <a:pPr lvl="1"/>
            <a:r>
              <a:rPr lang="en-US" sz="2000" dirty="0"/>
              <a:t>Available contiguous spectrum</a:t>
            </a:r>
          </a:p>
          <a:p>
            <a:pPr lvl="1"/>
            <a:r>
              <a:rPr lang="en-US" sz="2000" dirty="0"/>
              <a:t>Implementation feasibility in both RF and digital baseband sides</a:t>
            </a:r>
          </a:p>
          <a:p>
            <a:pPr lvl="1"/>
            <a:r>
              <a:rPr lang="en-US" sz="2000" dirty="0"/>
              <a:t>Performance impact</a:t>
            </a:r>
          </a:p>
          <a:p>
            <a:pPr lvl="1"/>
            <a:r>
              <a:rPr lang="en-US" sz="2000" dirty="0"/>
              <a:t>Cost</a:t>
            </a:r>
          </a:p>
          <a:p>
            <a:endParaRPr lang="en-US" dirty="0" smtClean="0"/>
          </a:p>
          <a:p>
            <a:pPr lvl="1"/>
            <a:endParaRPr lang="en-US" sz="2000" dirty="0" smtClean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260066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6980"/>
            <a:ext cx="10515600" cy="454624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Companies to propose what bandwidth set to be defined for UE RF specifications</a:t>
            </a:r>
            <a:r>
              <a:rPr lang="en-US" sz="2400" dirty="0"/>
              <a:t> </a:t>
            </a:r>
            <a:r>
              <a:rPr lang="en-US" sz="2400" dirty="0" smtClean="0"/>
              <a:t>for both sub-6GHz and above 6 GHz based on the following considerations,</a:t>
            </a:r>
          </a:p>
          <a:p>
            <a:pPr lvl="1"/>
            <a:r>
              <a:rPr lang="en-US" sz="2000" dirty="0" smtClean="0"/>
              <a:t>RF specifications scalability</a:t>
            </a:r>
          </a:p>
          <a:p>
            <a:pPr lvl="1"/>
            <a:r>
              <a:rPr lang="en-US" sz="2000" dirty="0" smtClean="0"/>
              <a:t>Test coverage</a:t>
            </a:r>
            <a:endParaRPr lang="en-US" sz="2000" dirty="0" smtClean="0">
              <a:solidFill>
                <a:srgbClr val="FF0000"/>
              </a:solidFill>
            </a:endParaRPr>
          </a:p>
          <a:p>
            <a:pPr lvl="1"/>
            <a:r>
              <a:rPr lang="en-US" sz="2000" dirty="0" smtClean="0"/>
              <a:t>Specifications workload and testing burden  </a:t>
            </a:r>
          </a:p>
        </p:txBody>
      </p:sp>
    </p:spTree>
    <p:extLst>
      <p:ext uri="{BB962C8B-B14F-4D97-AF65-F5344CB8AC3E}">
        <p14:creationId xmlns:p14="http://schemas.microsoft.com/office/powerpoint/2010/main" val="1495898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[1] RP-160681  New Study Item proposal: LTE bandwidth flexibility enhancements, Huawei, China Unicom, China Telecom, HiSilicon, 3GPP TSG RAN Meeting #72, Busan, South Korea, June 13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, 2016 </a:t>
            </a:r>
          </a:p>
          <a:p>
            <a:pPr marL="0" indent="0">
              <a:buNone/>
            </a:pPr>
            <a:r>
              <a:rPr lang="en-US" sz="2400" dirty="0" smtClean="0"/>
              <a:t>[2] R4-1700214  Flexible channel bandwidth consideration in NR, MediaTek Inc.,      TSG-RAN WG4 NR AH Meeting, Spokane, Washington, USA, Jan. 17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19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, 2017 </a:t>
            </a:r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1177</TotalTime>
  <Words>574</Words>
  <Application>Microsoft Office PowerPoint</Application>
  <PresentationFormat>Widescreen</PresentationFormat>
  <Paragraphs>53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SimSun</vt:lpstr>
      <vt:lpstr>Arial</vt:lpstr>
      <vt:lpstr>Calibri</vt:lpstr>
      <vt:lpstr>Calibri Light</vt:lpstr>
      <vt:lpstr>Office Theme</vt:lpstr>
      <vt:lpstr>Way Forward on flexible channel bandwidth consideration for NR</vt:lpstr>
      <vt:lpstr>Background</vt:lpstr>
      <vt:lpstr>Key aspects for NR flexible channel bandwidth</vt:lpstr>
      <vt:lpstr>Questions and concerns</vt:lpstr>
      <vt:lpstr>Way Forward</vt:lpstr>
      <vt:lpstr>Way Forward</vt:lpstr>
      <vt:lpstr>Way Forward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35</cp:revision>
  <dcterms:created xsi:type="dcterms:W3CDTF">2017-01-18T06:26:21Z</dcterms:created>
  <dcterms:modified xsi:type="dcterms:W3CDTF">2017-01-20T00:12:03Z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-446571405</vt:i4>
  </property>
  <property fmtid="{D5CDD505-2E9C-101B-9397-08002B2CF9AE}" pid="3" name="_NewReviewCycle">
    <vt:lpwstr/>
  </property>
  <property fmtid="{D5CDD505-2E9C-101B-9397-08002B2CF9AE}" pid="4" name="_EmailSubject">
    <vt:lpwstr>Way forward on flexible channel bandwidth for NR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  <property fmtid="{D5CDD505-2E9C-101B-9397-08002B2CF9AE}" pid="7" name="_PreviousAdHocReviewCycleID">
    <vt:i4>1822184350</vt:i4>
  </property>
</Properties>
</file>